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009" r:id="rId1"/>
  </p:sldMasterIdLst>
  <p:notesMasterIdLst>
    <p:notesMasterId r:id="rId24"/>
  </p:notesMasterIdLst>
  <p:handoutMasterIdLst>
    <p:handoutMasterId r:id="rId25"/>
  </p:handoutMasterIdLst>
  <p:sldIdLst>
    <p:sldId id="416" r:id="rId2"/>
    <p:sldId id="415" r:id="rId3"/>
    <p:sldId id="417" r:id="rId4"/>
    <p:sldId id="418" r:id="rId5"/>
    <p:sldId id="419" r:id="rId6"/>
    <p:sldId id="420" r:id="rId7"/>
    <p:sldId id="421" r:id="rId8"/>
    <p:sldId id="436" r:id="rId9"/>
    <p:sldId id="422" r:id="rId10"/>
    <p:sldId id="423" r:id="rId11"/>
    <p:sldId id="424" r:id="rId12"/>
    <p:sldId id="425" r:id="rId13"/>
    <p:sldId id="426" r:id="rId14"/>
    <p:sldId id="427" r:id="rId15"/>
    <p:sldId id="428" r:id="rId16"/>
    <p:sldId id="429" r:id="rId17"/>
    <p:sldId id="433" r:id="rId18"/>
    <p:sldId id="431" r:id="rId19"/>
    <p:sldId id="432" r:id="rId20"/>
    <p:sldId id="435" r:id="rId21"/>
    <p:sldId id="434" r:id="rId22"/>
    <p:sldId id="437" r:id="rId2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50" userDrawn="1">
          <p15:clr>
            <a:srgbClr val="A4A3A4"/>
          </p15:clr>
        </p15:guide>
        <p15:guide id="3" pos="2209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6969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41" autoAdjust="0"/>
    <p:restoredTop sz="94648" autoAdjust="0"/>
  </p:normalViewPr>
  <p:slideViewPr>
    <p:cSldViewPr>
      <p:cViewPr varScale="1">
        <p:scale>
          <a:sx n="182" d="100"/>
          <a:sy n="182" d="100"/>
        </p:scale>
        <p:origin x="58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586" y="-96"/>
      </p:cViewPr>
      <p:guideLst>
        <p:guide orient="horz" pos="2928"/>
        <p:guide pos="2250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8" rIns="92294" bIns="4614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943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8" rIns="92294" bIns="4614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5" y="8829969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8" rIns="92294" bIns="4614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943" y="8829969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8" rIns="92294" bIns="4614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E51611E-CFDA-4737-B515-519EB18DFFC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412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8" rIns="92294" bIns="4614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943" y="0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8" rIns="92294" bIns="4614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041" y="4415792"/>
            <a:ext cx="5608320" cy="4183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8" rIns="92294" bIns="461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5" y="8829969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8" rIns="92294" bIns="4614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943" y="8829969"/>
            <a:ext cx="3037840" cy="464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4" tIns="46148" rIns="92294" bIns="4614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AE3519D-5A75-40BA-99F8-E4B5FB78085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3009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 dirty="0">
              <a:ea typeface="MS PGothic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84480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58D4E0-1761-4C52-BE78-F8F5C2612D7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6708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09A5E-0CFE-4B1D-95D9-CA69B7489C2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156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1AA65-C4C6-440B-8568-55A47221061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1925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7C47D-4696-4EDA-8F2D-1A150B832B0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854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60A6D9-FE63-465E-8C96-3B0818EB51A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4074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AC8FA1-0166-440F-8348-C9DBCA3D179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3620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E664D4-AC60-48F1-BA8D-6BDB88D2F9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3049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C7ADB3-ACC8-48A7-A347-CB3E62F78AC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4544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B5551-C059-49A7-8C49-04FAEF49ED1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754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4B556-0687-4DBC-A530-714ECF14482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6361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5DCA9-0BD5-45BF-96A6-94982C14D26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6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5D9BD-E713-427A-8BC0-74AC8F2659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334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0" r:id="rId1"/>
    <p:sldLayoutId id="2147485011" r:id="rId2"/>
    <p:sldLayoutId id="2147485012" r:id="rId3"/>
    <p:sldLayoutId id="2147485013" r:id="rId4"/>
    <p:sldLayoutId id="2147485014" r:id="rId5"/>
    <p:sldLayoutId id="2147485015" r:id="rId6"/>
    <p:sldLayoutId id="2147485016" r:id="rId7"/>
    <p:sldLayoutId id="2147485017" r:id="rId8"/>
    <p:sldLayoutId id="2147485018" r:id="rId9"/>
    <p:sldLayoutId id="2147485019" r:id="rId10"/>
    <p:sldLayoutId id="2147485020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tiff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edd.ca.gov/newsroom.htm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7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jcworknet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19" y="1288337"/>
            <a:ext cx="3027681" cy="22344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313" y="1502294"/>
            <a:ext cx="4951894" cy="202504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-1619" y="-8209"/>
            <a:ext cx="9145617" cy="154819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81" y="5683868"/>
            <a:ext cx="1879599" cy="10004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28600" y="92681"/>
            <a:ext cx="86868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800" b="1" dirty="0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THE EMPLOYMENT &amp; ECONOMIC DEVELOPMENT DEPARTMENT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49" y="7001147"/>
            <a:ext cx="1114541" cy="11145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538" y="7122206"/>
            <a:ext cx="1105862" cy="78842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-265457" y="3845158"/>
            <a:ext cx="9673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i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CRITICAL </a:t>
            </a:r>
            <a:r>
              <a:rPr lang="en-US" sz="3000" i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&amp; ESSENTIAL SERVICE ASSISTANCE</a:t>
            </a:r>
            <a:endParaRPr lang="en-US" sz="3000" i="1" dirty="0" smtClean="0">
              <a:solidFill>
                <a:schemeClr val="accent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3000" i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FOR EMPLOYERS AND SMALL BUSINESSES</a:t>
            </a:r>
          </a:p>
          <a:p>
            <a:pPr algn="ctr"/>
            <a:r>
              <a:rPr lang="en-US" sz="3000" i="1" dirty="0" smtClean="0">
                <a:solidFill>
                  <a:schemeClr val="accent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DURING THE COVID-19 CRISIS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176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San Joaquin County </a:t>
            </a:r>
            <a:r>
              <a:rPr lang="en-US" sz="32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WorkNet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Center</a:t>
            </a:r>
            <a:b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Protocol Delivery of Essential Services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52600" y="2362200"/>
            <a:ext cx="67818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Supporting Active and Enrolled Customers</a:t>
            </a:r>
          </a:p>
          <a:p>
            <a:pPr marL="457200" lvl="0" indent="-457200">
              <a:spcAft>
                <a:spcPts val="1200"/>
              </a:spcAft>
              <a:buFont typeface="+mj-lt"/>
              <a:buAutoNum type="arabicPeriod"/>
            </a:pPr>
            <a:r>
              <a:rPr lang="en-US" sz="2400" dirty="0"/>
              <a:t>Initiating the Intake and Certification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sz="2400" dirty="0"/>
              <a:t>Delivering Employment and Training Services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Eliminate Barriers to Employment and Training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/>
              <a:t>Facilitate the Transition to Employment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9983" y="3637598"/>
            <a:ext cx="3043163" cy="322040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10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601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San Joaquin County </a:t>
            </a:r>
            <a:r>
              <a:rPr lang="en-US" sz="32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WorkNet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Center</a:t>
            </a:r>
            <a:b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Partner Collaboration &amp; Coordination Activities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41799" y="3079108"/>
            <a:ext cx="48006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 smtClean="0"/>
              <a:t>Scheduled </a:t>
            </a:r>
            <a:r>
              <a:rPr lang="en-US" sz="2400" dirty="0"/>
              <a:t>WebEx Meeting</a:t>
            </a: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Telephone Communication</a:t>
            </a: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Established Protocols Followed</a:t>
            </a: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Text Messaging</a:t>
            </a: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On-Line Service Delivery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161969"/>
            <a:ext cx="3694168" cy="208104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/>
          <p:cNvSpPr/>
          <p:nvPr/>
        </p:nvSpPr>
        <p:spPr>
          <a:xfrm>
            <a:off x="533400" y="2243792"/>
            <a:ext cx="80772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Coordination and Collaboration taking place</a:t>
            </a:r>
          </a:p>
          <a:p>
            <a:r>
              <a:rPr lang="en-US" dirty="0"/>
              <a:t> 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11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9144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San Joaquin County </a:t>
            </a:r>
            <a:r>
              <a:rPr lang="en-US" sz="32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WorkNet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Center</a:t>
            </a:r>
            <a:b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Delivering Business Service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24200" y="2133600"/>
            <a:ext cx="54805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Providing qualified Job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Candidates to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meet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Labor Demands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Filling Job Orders</a:t>
            </a: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Direct Placement</a:t>
            </a: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On-The-Job Training Contract</a:t>
            </a: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Private Sector Work Experience Agreement</a:t>
            </a: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400" dirty="0"/>
              <a:t>Scheduling Interviews via </a:t>
            </a:r>
            <a:r>
              <a:rPr lang="en-US" sz="2400" dirty="0" smtClean="0"/>
              <a:t>            Telephone </a:t>
            </a:r>
            <a:r>
              <a:rPr lang="en-US" sz="2400" dirty="0"/>
              <a:t>and WebEx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09800"/>
            <a:ext cx="2547495" cy="1689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12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05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EDA’s Economic Development Center</a:t>
            </a:r>
            <a:b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9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Working With Businesses And Helping Them</a:t>
            </a:r>
            <a:b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Access</a:t>
            </a:r>
            <a:r>
              <a:rPr 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Available Resources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2313342"/>
            <a:ext cx="8382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086100" lvl="6" indent="-342900">
              <a:buFont typeface="Arial" charset="0"/>
              <a:buChar char="•"/>
            </a:pPr>
            <a:r>
              <a:rPr lang="en-US" sz="2400" dirty="0"/>
              <a:t>Collaboration is </a:t>
            </a:r>
            <a:r>
              <a:rPr lang="en-US" sz="2400" dirty="0" smtClean="0"/>
              <a:t>High w/Partner Agencies</a:t>
            </a:r>
            <a:endParaRPr lang="en-US" sz="2400" dirty="0"/>
          </a:p>
          <a:p>
            <a:pPr marL="3086100" lvl="6" indent="-342900">
              <a:buFont typeface="Arial" charset="0"/>
              <a:buChar char="•"/>
            </a:pPr>
            <a:r>
              <a:rPr lang="en-US" sz="2400" dirty="0"/>
              <a:t>Economic Development Association</a:t>
            </a:r>
          </a:p>
          <a:p>
            <a:pPr marL="3086100" lvl="6" indent="-342900">
              <a:buFont typeface="Arial" charset="0"/>
              <a:buChar char="•"/>
            </a:pPr>
            <a:r>
              <a:rPr lang="en-US" sz="2400" dirty="0"/>
              <a:t>Small Business Development Center</a:t>
            </a:r>
          </a:p>
          <a:p>
            <a:pPr marL="3086100" lvl="6" indent="-342900">
              <a:buFont typeface="Arial" charset="0"/>
              <a:buChar char="•"/>
            </a:pPr>
            <a:r>
              <a:rPr lang="en-US" sz="2400" dirty="0" smtClean="0"/>
              <a:t>Chambers </a:t>
            </a:r>
            <a:r>
              <a:rPr lang="en-US" sz="2400" dirty="0"/>
              <a:t>of Commerce</a:t>
            </a:r>
          </a:p>
          <a:p>
            <a:pPr marL="3086100" lvl="6" indent="-342900">
              <a:buFont typeface="Arial" charset="0"/>
              <a:buChar char="•"/>
            </a:pPr>
            <a:r>
              <a:rPr lang="en-US" sz="2400" dirty="0"/>
              <a:t>San Joaquin Partnership</a:t>
            </a:r>
          </a:p>
          <a:p>
            <a:pPr marL="3086100" lvl="6" indent="-342900">
              <a:buFont typeface="Arial" charset="0"/>
              <a:buChar char="•"/>
            </a:pPr>
            <a:r>
              <a:rPr lang="en-US" sz="2400" dirty="0"/>
              <a:t>Small Business Administration</a:t>
            </a:r>
          </a:p>
          <a:p>
            <a:pPr marL="3086100" lvl="6" indent="-342900">
              <a:buFont typeface="Arial" charset="0"/>
              <a:buChar char="•"/>
            </a:pPr>
            <a:r>
              <a:rPr lang="en-US" sz="2400" dirty="0"/>
              <a:t>Municipalities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Working together sharing information and </a:t>
            </a:r>
            <a:r>
              <a:rPr lang="en-US" sz="2400" dirty="0" smtClean="0"/>
              <a:t>delivering</a:t>
            </a:r>
          </a:p>
          <a:p>
            <a:r>
              <a:rPr lang="en-US" sz="2400" dirty="0" smtClean="0"/>
              <a:t>essential services </a:t>
            </a:r>
            <a:r>
              <a:rPr lang="en-US" sz="2400" dirty="0"/>
              <a:t>to our Businesses under crisis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91" y="2438400"/>
            <a:ext cx="2805895" cy="1600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91" y="2438400"/>
            <a:ext cx="2969086" cy="23402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13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230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Small Business Administration Stimulus Package</a:t>
            </a:r>
            <a:b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Disaster Loans</a:t>
            </a:r>
            <a:endParaRPr lang="en-US" sz="31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38400" y="1989628"/>
            <a:ext cx="6477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200" b="1" u="sng" dirty="0">
                <a:solidFill>
                  <a:schemeClr val="accent1">
                    <a:lumMod val="50000"/>
                  </a:schemeClr>
                </a:solidFill>
              </a:rPr>
              <a:t>SBA Economic Injury Disaster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/>
              <a:t>Advance </a:t>
            </a:r>
            <a:r>
              <a:rPr lang="en-US" sz="2200" dirty="0"/>
              <a:t>of up to $10,000 Economic Stress due to Temporary Loss of Revenue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/>
              <a:t>Loan Advance </a:t>
            </a:r>
            <a:r>
              <a:rPr lang="en-US" sz="2200" dirty="0" smtClean="0"/>
              <a:t>will </a:t>
            </a:r>
            <a:r>
              <a:rPr lang="en-US" sz="2200" dirty="0"/>
              <a:t>not have to be paid</a:t>
            </a:r>
          </a:p>
          <a:p>
            <a:r>
              <a:rPr lang="en-US" sz="2200" dirty="0"/>
              <a:t> </a:t>
            </a:r>
          </a:p>
          <a:p>
            <a:pPr>
              <a:spcAft>
                <a:spcPts val="1200"/>
              </a:spcAft>
            </a:pPr>
            <a:r>
              <a:rPr lang="en-US" sz="2200" b="1" u="sng" dirty="0">
                <a:solidFill>
                  <a:schemeClr val="accent1">
                    <a:lumMod val="50000"/>
                  </a:schemeClr>
                </a:solidFill>
              </a:rPr>
              <a:t>SBA Paycheck Protection Program</a:t>
            </a:r>
            <a:endParaRPr lang="en-US" sz="22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0" indent="-342900">
              <a:spcAft>
                <a:spcPts val="600"/>
              </a:spcAft>
              <a:buFont typeface="Arial" charset="0"/>
              <a:buChar char="•"/>
            </a:pPr>
            <a:r>
              <a:rPr lang="en-US" sz="2200" dirty="0" smtClean="0"/>
              <a:t>Include for Small Businesses to keep their                   Workers on Payroll</a:t>
            </a:r>
          </a:p>
          <a:p>
            <a:pPr marL="342900" lvl="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200" dirty="0" smtClean="0"/>
              <a:t>SBA </a:t>
            </a:r>
            <a:r>
              <a:rPr lang="en-US" sz="2200" dirty="0"/>
              <a:t>will forgive loans if all employers are </a:t>
            </a:r>
            <a:r>
              <a:rPr lang="en-US" sz="2200" dirty="0" smtClean="0"/>
              <a:t>kept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200" dirty="0" smtClean="0"/>
              <a:t>SBA Debt Relief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80043"/>
            <a:ext cx="1498599" cy="797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073746"/>
            <a:ext cx="1772093" cy="198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14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242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Small Business Development Center (SBDC)</a:t>
            </a:r>
            <a:endParaRPr lang="en-US" sz="31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879074"/>
            <a:ext cx="86106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Provides Assistance to Small Business Owners and has a variety of resources to support Small Business Development.</a:t>
            </a:r>
          </a:p>
          <a:p>
            <a:r>
              <a:rPr lang="en-US" sz="2400" dirty="0"/>
              <a:t> 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100" dirty="0"/>
              <a:t>Offers free and confidential business advice to Small Businesses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100" dirty="0"/>
              <a:t>Assistance to Small Businesses Owners on the SBA Disaster Loans</a:t>
            </a:r>
          </a:p>
          <a:p>
            <a:r>
              <a:rPr lang="en-US" sz="2400" dirty="0"/>
              <a:t> 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SBA Economic Injury Disaster Loan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 </a:t>
            </a:r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SBA Paycheck Protection Program Loan</a:t>
            </a:r>
          </a:p>
          <a:p>
            <a:r>
              <a:rPr lang="en-US" sz="2400" dirty="0" smtClean="0"/>
              <a:t> </a:t>
            </a:r>
          </a:p>
          <a:p>
            <a:r>
              <a:rPr lang="en-US" sz="2400" dirty="0" smtClean="0"/>
              <a:t>Co-located at the Economic Development Center and the Comprehensive Lincoln </a:t>
            </a:r>
            <a:r>
              <a:rPr lang="en-US" sz="2400" dirty="0" err="1" smtClean="0"/>
              <a:t>WorkNet</a:t>
            </a:r>
            <a:r>
              <a:rPr lang="en-US" sz="2400" dirty="0" smtClean="0"/>
              <a:t> Center</a:t>
            </a:r>
          </a:p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 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15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8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Revolving Loan Fund Program</a:t>
            </a:r>
            <a:b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Emergency Protocols Under the Pandemic Crisis</a:t>
            </a:r>
            <a:endParaRPr lang="en-US" sz="31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00300" y="1905000"/>
            <a:ext cx="674370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Modification of the RLF Administrative Plan</a:t>
            </a:r>
            <a:r>
              <a:rPr lang="en-US" dirty="0"/>
              <a:t> to streamline the loan application process to support our Local Businesses under stress during this Pandemic Crisis.</a:t>
            </a:r>
            <a:endParaRPr lang="en-US" sz="1600" dirty="0"/>
          </a:p>
          <a:p>
            <a:pPr marL="285750" indent="-28575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Submitted </a:t>
            </a:r>
            <a:r>
              <a:rPr lang="en-US" dirty="0"/>
              <a:t>to the Federal Economic Development Administration</a:t>
            </a:r>
            <a:endParaRPr lang="en-US" sz="1600" dirty="0"/>
          </a:p>
          <a:p>
            <a:pPr marL="285750" lvl="0" indent="-28575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RLF’s </a:t>
            </a:r>
            <a:r>
              <a:rPr lang="en-US" dirty="0"/>
              <a:t>Emergency Business Support Fund</a:t>
            </a:r>
            <a:endParaRPr lang="en-US" sz="1600" dirty="0"/>
          </a:p>
          <a:p>
            <a:pPr marL="742950" lvl="1" indent="-285750">
              <a:buFont typeface="Arial" charset="0"/>
              <a:buChar char="•"/>
            </a:pPr>
            <a:r>
              <a:rPr lang="en-US" b="1" dirty="0"/>
              <a:t>$600,000 Initial Capitalization</a:t>
            </a:r>
            <a:endParaRPr lang="en-US" sz="1600" b="1" dirty="0"/>
          </a:p>
          <a:p>
            <a:pPr marL="742950" lvl="1" indent="-285750">
              <a:buFont typeface="Arial" charset="0"/>
              <a:buChar char="•"/>
            </a:pPr>
            <a:r>
              <a:rPr lang="en-US" b="1" dirty="0"/>
              <a:t>$75,000 Maximum </a:t>
            </a:r>
            <a:r>
              <a:rPr lang="en-US" b="1" dirty="0" smtClean="0"/>
              <a:t>Loan</a:t>
            </a:r>
          </a:p>
          <a:p>
            <a:pPr marL="742950" lvl="1" indent="-285750">
              <a:buFont typeface="Courier New" charset="0"/>
              <a:buChar char="o"/>
            </a:pPr>
            <a:endParaRPr lang="en-US" sz="1100" dirty="0"/>
          </a:p>
          <a:p>
            <a:pPr marL="285750" lvl="0" indent="-28575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Collaborating with Partner Agencies and Lending Agencies</a:t>
            </a:r>
            <a:endParaRPr lang="en-US" sz="1600" dirty="0"/>
          </a:p>
          <a:p>
            <a:pPr marL="285750" lvl="0" indent="-28575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Small </a:t>
            </a:r>
            <a:r>
              <a:rPr lang="en-US" dirty="0"/>
              <a:t>Business Development Center</a:t>
            </a:r>
            <a:endParaRPr lang="en-US" sz="1600" dirty="0"/>
          </a:p>
          <a:p>
            <a:pPr marL="285750" lvl="0" indent="-28575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Small </a:t>
            </a:r>
            <a:r>
              <a:rPr lang="en-US" dirty="0"/>
              <a:t>Business Administration</a:t>
            </a:r>
            <a:endParaRPr lang="en-US" sz="1600" dirty="0"/>
          </a:p>
          <a:p>
            <a:pPr marL="285750" lvl="0" indent="-285750">
              <a:spcAft>
                <a:spcPts val="1200"/>
              </a:spcAft>
              <a:buFont typeface="Arial" charset="0"/>
              <a:buChar char="•"/>
            </a:pPr>
            <a:r>
              <a:rPr lang="en-US" dirty="0" smtClean="0"/>
              <a:t>Municipalities</a:t>
            </a:r>
            <a:endParaRPr lang="en-US" sz="1600" dirty="0"/>
          </a:p>
          <a:p>
            <a:r>
              <a:rPr lang="en-US" b="1" dirty="0"/>
              <a:t/>
            </a:r>
            <a:br>
              <a:rPr lang="en-US" b="1" dirty="0"/>
            </a:br>
            <a:r>
              <a:rPr lang="en-US" b="1" dirty="0"/>
              <a:t> </a:t>
            </a:r>
            <a:endParaRPr lang="en-US" sz="1600" dirty="0"/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05000"/>
            <a:ext cx="1688084" cy="16880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16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3217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Economic Development Association</a:t>
            </a:r>
            <a:b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Business Retention and Expansion Program</a:t>
            </a:r>
            <a:endParaRPr lang="en-US" sz="31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4600" y="2057400"/>
            <a:ext cx="6400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The EDA’s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Business Retention and Expansion Program (BREP)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Team is working with Local Businesses facilitating </a:t>
            </a:r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their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</a:rPr>
              <a:t>access to needed resources.</a:t>
            </a:r>
          </a:p>
          <a:p>
            <a:r>
              <a:rPr lang="en-US" sz="2000" dirty="0"/>
              <a:t> </a:t>
            </a:r>
          </a:p>
          <a:p>
            <a:pPr marL="342900" lvl="0" indent="-3429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Access to Partner </a:t>
            </a:r>
            <a:r>
              <a:rPr lang="en-US" cap="all" dirty="0"/>
              <a:t>a</a:t>
            </a:r>
            <a:r>
              <a:rPr lang="en-US" dirty="0"/>
              <a:t>gency Services</a:t>
            </a:r>
          </a:p>
          <a:p>
            <a:pPr marL="342900" lvl="0" indent="-342900">
              <a:spcAft>
                <a:spcPts val="1200"/>
              </a:spcAft>
              <a:buFont typeface="Arial" charset="0"/>
              <a:buChar char="•"/>
            </a:pPr>
            <a:r>
              <a:rPr lang="en-US" dirty="0"/>
              <a:t>Accessing to the SBA’s Programs in the Stimulus Package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dirty="0"/>
              <a:t>Assisting </a:t>
            </a:r>
            <a:r>
              <a:rPr lang="en-US" dirty="0" smtClean="0"/>
              <a:t>employers </a:t>
            </a:r>
            <a:r>
              <a:rPr lang="en-US" dirty="0"/>
              <a:t>to navigate through the eligibility requirement and </a:t>
            </a:r>
            <a:r>
              <a:rPr lang="en-US" dirty="0" smtClean="0"/>
              <a:t>provide assistance in submitting                     their </a:t>
            </a:r>
            <a:r>
              <a:rPr lang="en-US" dirty="0"/>
              <a:t>application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33600"/>
            <a:ext cx="1688084" cy="12005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17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562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What is the difference between a</a:t>
            </a:r>
            <a:b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Furlough and a Layoff?</a:t>
            </a:r>
            <a:endParaRPr lang="en-US" sz="31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2438400"/>
            <a:ext cx="8382000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Furlough: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 temporary period in which an employer requires a worker to take unpaid time off work.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It is unpaid, but the employees are not separated from the employer and are able to continue to receive benefits i.e. health and retirement.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employee is eligible to apply for unemployment during the time they are not paid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18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6382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What is the difference between a</a:t>
            </a:r>
            <a:br>
              <a:rPr lang="en-US" sz="3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1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Furlough and a Layoff?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2438400"/>
            <a:ext cx="838200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Layoff:</a:t>
            </a:r>
            <a:endParaRPr lang="en-US" sz="24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 </a:t>
            </a:r>
            <a:r>
              <a:rPr lang="en-US" sz="2400" dirty="0"/>
              <a:t>layoff essentially terminates the employment arrangement for the worker.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 a layoff means that the employee is completely cut off from payroll and is no longer able to receive benefits through their employer but could be eligible for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COBRA</a:t>
            </a:r>
            <a:r>
              <a:rPr lang="en-US" sz="2400" dirty="0"/>
              <a:t> or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Covered California.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employee is eligible to apply for unemployment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19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6554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Unemployment Insurance (UI) Claims</a:t>
            </a:r>
            <a:b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State EDD Publishing UI 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Claims Data</a:t>
            </a:r>
            <a:br>
              <a:rPr lang="en-US" sz="32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Each Thursday for the prior week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6879256"/>
              </p:ext>
            </p:extLst>
          </p:nvPr>
        </p:nvGraphicFramePr>
        <p:xfrm>
          <a:off x="228600" y="2133600"/>
          <a:ext cx="8712013" cy="31798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78063"/>
                <a:gridCol w="2533950"/>
              </a:tblGrid>
              <a:tr h="529981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DATE</a:t>
                      </a:r>
                      <a:r>
                        <a:rPr lang="en-US" sz="1900" baseline="0" dirty="0" smtClean="0"/>
                        <a:t> PROCESSED</a:t>
                      </a:r>
                      <a:endParaRPr lang="en-US" sz="1900" dirty="0"/>
                    </a:p>
                  </a:txBody>
                  <a:tcPr marL="130681" marR="130681" marT="65340" marB="6534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No.</a:t>
                      </a:r>
                      <a:r>
                        <a:rPr lang="en-US" sz="1900" baseline="0" dirty="0" smtClean="0"/>
                        <a:t> of Claims</a:t>
                      </a:r>
                      <a:endParaRPr lang="en-US" sz="1900" dirty="0"/>
                    </a:p>
                  </a:txBody>
                  <a:tcPr marL="130681" marR="130681" marT="65340" marB="65340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52998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Week</a:t>
                      </a:r>
                      <a:r>
                        <a:rPr lang="en-US" sz="2000" baseline="0" dirty="0" smtClean="0"/>
                        <a:t> ending March 7, 2020</a:t>
                      </a:r>
                      <a:endParaRPr lang="en-US" sz="2000" dirty="0"/>
                    </a:p>
                  </a:txBody>
                  <a:tcPr marL="130681" marR="130681" marT="65340" marB="6534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48,385</a:t>
                      </a:r>
                    </a:p>
                  </a:txBody>
                  <a:tcPr marL="130681" marR="130681" marT="65340" marB="65340"/>
                </a:tc>
              </a:tr>
              <a:tr h="529981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Week</a:t>
                      </a:r>
                      <a:r>
                        <a:rPr lang="en-US" sz="2000" baseline="0" dirty="0" smtClean="0"/>
                        <a:t> ending March 14, 2020</a:t>
                      </a:r>
                      <a:endParaRPr lang="en-US" sz="2000" dirty="0"/>
                    </a:p>
                  </a:txBody>
                  <a:tcPr marL="130681" marR="130681" marT="65340" marB="6534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57,606</a:t>
                      </a:r>
                      <a:endParaRPr lang="en-US" sz="2000" dirty="0"/>
                    </a:p>
                  </a:txBody>
                  <a:tcPr marL="130681" marR="130681" marT="65340" marB="65340"/>
                </a:tc>
              </a:tr>
              <a:tr h="52998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Week</a:t>
                      </a:r>
                      <a:r>
                        <a:rPr lang="en-US" sz="2000" baseline="0" dirty="0" smtClean="0"/>
                        <a:t> ending March 21, 2020</a:t>
                      </a:r>
                      <a:endParaRPr lang="en-US" sz="2000" dirty="0" smtClean="0"/>
                    </a:p>
                  </a:txBody>
                  <a:tcPr marL="130681" marR="130681" marT="65340" marB="6534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186,809</a:t>
                      </a:r>
                      <a:endParaRPr lang="en-US" sz="2000" dirty="0"/>
                    </a:p>
                  </a:txBody>
                  <a:tcPr marL="130681" marR="130681" marT="65340" marB="65340"/>
                </a:tc>
              </a:tr>
              <a:tr h="529981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Week</a:t>
                      </a:r>
                      <a:r>
                        <a:rPr lang="en-US" sz="2000" baseline="0" dirty="0" smtClean="0"/>
                        <a:t> ending March 28, 2020</a:t>
                      </a:r>
                      <a:endParaRPr lang="en-US" sz="2000" dirty="0" smtClean="0"/>
                    </a:p>
                  </a:txBody>
                  <a:tcPr marL="130681" marR="130681" marT="65340" marB="6534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878,727</a:t>
                      </a:r>
                      <a:endParaRPr lang="en-US" sz="2000" dirty="0"/>
                    </a:p>
                  </a:txBody>
                  <a:tcPr marL="130681" marR="130681" marT="65340" marB="65340"/>
                </a:tc>
              </a:tr>
              <a:tr h="529981">
                <a:tc>
                  <a:txBody>
                    <a:bodyPr/>
                    <a:lstStyle/>
                    <a:p>
                      <a:r>
                        <a:rPr lang="en-US" sz="21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WEEK ENDING APRIL 4, 2020</a:t>
                      </a:r>
                      <a:endParaRPr lang="en-US" sz="21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130681" marR="130681" marT="65340" marB="65340"/>
                </a:tc>
                <a:tc>
                  <a:txBody>
                    <a:bodyPr/>
                    <a:lstStyle/>
                    <a:p>
                      <a:pPr marL="0" algn="l" defTabSz="685800" rtl="0" eaLnBrk="1" latinLnBrk="0" hangingPunct="1"/>
                      <a:r>
                        <a:rPr lang="en-US" sz="21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925,450</a:t>
                      </a:r>
                      <a:endParaRPr lang="en-US" sz="21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0681" marR="130681" marT="65340" marB="65340"/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069987"/>
              </p:ext>
            </p:extLst>
          </p:nvPr>
        </p:nvGraphicFramePr>
        <p:xfrm>
          <a:off x="228599" y="2110742"/>
          <a:ext cx="8712012" cy="4747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12012"/>
              </a:tblGrid>
              <a:tr h="4724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solidFill>
                            <a:srgbClr val="FFFFFF"/>
                          </a:solidFill>
                        </a:rPr>
                        <a:t>UI CLAIMS</a:t>
                      </a:r>
                      <a:r>
                        <a:rPr lang="en-US" sz="2400" baseline="0" dirty="0" smtClean="0">
                          <a:solidFill>
                            <a:srgbClr val="FFFFFF"/>
                          </a:solidFill>
                        </a:rPr>
                        <a:t> PROCESSED</a:t>
                      </a:r>
                      <a:endParaRPr lang="en-US" sz="2400" dirty="0">
                        <a:solidFill>
                          <a:srgbClr val="FFFFFF"/>
                        </a:solidFill>
                      </a:endParaRPr>
                    </a:p>
                  </a:txBody>
                  <a:tcPr marL="109025" marR="109025" marT="54512" marB="54512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1967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475">
            <a:off x="2504092" y="1812937"/>
            <a:ext cx="1924902" cy="2491049"/>
          </a:xfrm>
          <a:prstGeom prst="rect">
            <a:avLst/>
          </a:prstGeom>
          <a:effectLst>
            <a:outerShdw blurRad="635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5118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Information Letters </a:t>
            </a:r>
            <a:r>
              <a:rPr lang="en-US" sz="3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to Employers</a:t>
            </a:r>
            <a:endParaRPr lang="en-US" sz="31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8749" y="2122039"/>
            <a:ext cx="4191000" cy="1563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200" dirty="0" smtClean="0"/>
              <a:t>Rapid Response Employers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200" dirty="0" smtClean="0"/>
              <a:t>Distressed Businesses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200" dirty="0" smtClean="0"/>
              <a:t>Small Businesses</a:t>
            </a: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748">
            <a:off x="539587" y="1682890"/>
            <a:ext cx="1931627" cy="24997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393700" y="4614353"/>
            <a:ext cx="835659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accent1">
                    <a:lumMod val="50000"/>
                  </a:schemeClr>
                </a:solidFill>
              </a:rPr>
              <a:t>These letters contain pertinent information</a:t>
            </a:r>
            <a:r>
              <a:rPr lang="en-US" sz="2200" dirty="0" smtClean="0"/>
              <a:t> about the services available through partner agencies containing instruction on how to access the services available and the agency that will provide assistance with an attachment containing contact information</a:t>
            </a:r>
            <a:endParaRPr lang="en-US" sz="2200" dirty="0"/>
          </a:p>
        </p:txBody>
      </p:sp>
      <p:sp>
        <p:nvSpPr>
          <p:cNvPr id="9" name="TextBox 8"/>
          <p:cNvSpPr txBox="1"/>
          <p:nvPr/>
        </p:nvSpPr>
        <p:spPr>
          <a:xfrm>
            <a:off x="77757" y="6488668"/>
            <a:ext cx="3674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t>20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2351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COVID-19 Special </a:t>
            </a:r>
            <a:r>
              <a:rPr lang="en-US" sz="31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&amp; Competitive Grants</a:t>
            </a:r>
            <a:endParaRPr lang="en-US" sz="31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06913"/>
              </p:ext>
            </p:extLst>
          </p:nvPr>
        </p:nvGraphicFramePr>
        <p:xfrm>
          <a:off x="261741" y="1828800"/>
          <a:ext cx="8544318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12818"/>
                <a:gridCol w="2315750"/>
                <a:gridCol w="1205891"/>
                <a:gridCol w="1109859"/>
              </a:tblGrid>
              <a:tr h="3886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Grant Description</a:t>
                      </a:r>
                      <a:endParaRPr lang="en-US" sz="1400" dirty="0"/>
                    </a:p>
                  </a:txBody>
                  <a:tcPr marL="95824" marR="95824" marT="47912" marB="47912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Target</a:t>
                      </a:r>
                      <a:endParaRPr lang="en-US" sz="1400" dirty="0"/>
                    </a:p>
                  </a:txBody>
                  <a:tcPr marL="95824" marR="95824" marT="47912" marB="47912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Amount</a:t>
                      </a:r>
                      <a:endParaRPr lang="en-US" sz="1400" dirty="0"/>
                    </a:p>
                  </a:txBody>
                  <a:tcPr marL="95824" marR="95824" marT="47912" marB="47912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Date</a:t>
                      </a:r>
                      <a:endParaRPr lang="en-US" sz="1400" dirty="0"/>
                    </a:p>
                  </a:txBody>
                  <a:tcPr marL="95824" marR="95824" marT="47912" marB="47912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1. Workforce Accelerator Fund 8.0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Homeless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$150,000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12/23/19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2. COVID-19 Disaster</a:t>
                      </a:r>
                      <a:r>
                        <a:rPr lang="en-US" sz="1400" baseline="0" dirty="0" smtClean="0"/>
                        <a:t> Recovery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NDWG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$487,500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3/27/20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3. COVID-19 Employment Recovery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NDWG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$450,000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3/27/20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4. Additional</a:t>
                      </a:r>
                      <a:r>
                        <a:rPr lang="en-US" sz="1400" baseline="0" dirty="0" smtClean="0"/>
                        <a:t> Assistance Grant COVID-19 Impacted</a:t>
                      </a:r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Displaced</a:t>
                      </a:r>
                      <a:r>
                        <a:rPr lang="en-US" sz="1400" baseline="0" dirty="0" smtClean="0"/>
                        <a:t> Worker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$303,000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4/03/20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5. STEPS</a:t>
                      </a:r>
                      <a:r>
                        <a:rPr lang="en-US" sz="1400" baseline="0" dirty="0" smtClean="0"/>
                        <a:t> WEX Students with Disabilities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Youth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$750,000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4/03/20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6. Employment &amp; Training</a:t>
                      </a:r>
                      <a:r>
                        <a:rPr lang="en-US" sz="1400" baseline="0" dirty="0" smtClean="0"/>
                        <a:t> Services Grant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ELL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$350,000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4/01/20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7. Employment</a:t>
                      </a:r>
                      <a:r>
                        <a:rPr lang="en-US" sz="1400" baseline="0" dirty="0" smtClean="0"/>
                        <a:t> Training Panel — WDB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Incumbent Worker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$200,000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4/01/20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8. Employment</a:t>
                      </a:r>
                      <a:r>
                        <a:rPr lang="en-US" sz="1400" baseline="0" dirty="0" smtClean="0"/>
                        <a:t> Training Panel — EDA Mod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Incumbent</a:t>
                      </a:r>
                      <a:r>
                        <a:rPr lang="en-US" sz="1400" baseline="0" dirty="0" smtClean="0"/>
                        <a:t> Worker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$105,000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5/01/20</a:t>
                      </a:r>
                      <a:endParaRPr lang="en-US" sz="1400" dirty="0"/>
                    </a:p>
                  </a:txBody>
                  <a:tcPr marL="95824" marR="95824" marT="47912" marB="47912"/>
                </a:tc>
              </a:tr>
              <a:tr h="38862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TOTAL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COMPETITIVE GRANT POTENTIAL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endParaRPr lang="en-US" sz="1400" b="1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$2,</a:t>
                      </a:r>
                      <a:r>
                        <a:rPr lang="en-US" sz="1600" b="1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795,500</a:t>
                      </a:r>
                      <a:endParaRPr lang="en-US" sz="16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 marL="95824" marR="95824" marT="47912" marB="47912"/>
                </a:tc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95824" marR="95824" marT="47912" marB="47912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927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40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Thank You For Your Time!</a:t>
            </a:r>
            <a:endParaRPr lang="en-US" sz="4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5029200"/>
            <a:ext cx="8686800" cy="4571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101" y="2209800"/>
            <a:ext cx="4380537" cy="22730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90887" y="5410200"/>
            <a:ext cx="61529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</a:rPr>
              <a:t>Your Support is greatly appreciated</a:t>
            </a:r>
            <a:endParaRPr lang="en-US" sz="3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solidFill>
                  <a:schemeClr val="bg1">
                    <a:lumMod val="65000"/>
                  </a:schemeClr>
                </a:solidFill>
              </a:rPr>
              <a:t>1</a:t>
            </a:r>
            <a:endParaRPr lang="en-US" sz="140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7123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2020 Unemployment Rate Comparisons</a:t>
            </a:r>
            <a:b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Under Coronavirus (COVID-19) Pandemic Crisis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" y="1905000"/>
            <a:ext cx="8115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dirty="0"/>
              <a:t>EDD Website:	</a:t>
            </a:r>
            <a:r>
              <a:rPr lang="en-US" sz="2400" u="sng" dirty="0">
                <a:hlinkClick r:id="rId2"/>
              </a:rPr>
              <a:t>https://www.edd.ca.gov/newsroom.htm</a:t>
            </a:r>
            <a:r>
              <a:rPr lang="en-US" sz="2400" dirty="0"/>
              <a:t> </a:t>
            </a:r>
          </a:p>
          <a:p>
            <a:r>
              <a:rPr lang="en-US" sz="2400" dirty="0"/>
              <a:t> </a:t>
            </a:r>
            <a:endParaRPr lang="en-US" sz="2400" dirty="0" smtClean="0"/>
          </a:p>
          <a:p>
            <a:r>
              <a:rPr lang="en-US" sz="2000" dirty="0" smtClean="0"/>
              <a:t>According to the EDD Labor Market Consultant, the </a:t>
            </a:r>
            <a:r>
              <a:rPr lang="en-US" sz="2000" dirty="0" smtClean="0"/>
              <a:t>updated</a:t>
            </a:r>
            <a:r>
              <a:rPr lang="en-US" sz="2000" dirty="0" smtClean="0"/>
              <a:t> </a:t>
            </a:r>
            <a:r>
              <a:rPr lang="en-US" sz="2000" dirty="0" smtClean="0"/>
              <a:t>Unemployment Rate information will become available Friday, April 17, 2020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/>
              <a:t>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3886200"/>
            <a:ext cx="3387683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3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5279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Unemployment Insurance Benefit Package</a:t>
            </a:r>
            <a:b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Under the 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COVID-19 Stimulus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8800" y="1981200"/>
            <a:ext cx="5334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Additional benefits of $600.00 per </a:t>
            </a:r>
            <a:r>
              <a:rPr lang="en-US" sz="2400" b="1" dirty="0" smtClean="0">
                <a:solidFill>
                  <a:schemeClr val="accent1">
                    <a:lumMod val="50000"/>
                  </a:schemeClr>
                </a:solidFill>
              </a:rPr>
              <a:t>week</a:t>
            </a:r>
          </a:p>
          <a:p>
            <a:endParaRPr lang="en-US" sz="9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Through July 31, 2020</a:t>
            </a:r>
          </a:p>
          <a:p>
            <a:pPr marL="800100" lvl="1" indent="-342900">
              <a:buFont typeface="Arial" charset="0"/>
              <a:buChar char="•"/>
            </a:pPr>
            <a:r>
              <a:rPr lang="en-US" sz="2400" dirty="0" smtClean="0"/>
              <a:t>No more than 39 weeks</a:t>
            </a:r>
          </a:p>
          <a:p>
            <a:endParaRPr lang="en-US" sz="2400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3708400"/>
            <a:ext cx="3352800" cy="2235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4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862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Unemployment Insurance Claims</a:t>
            </a:r>
            <a:b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UI Complaints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1981200"/>
            <a:ext cx="830580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Numerous </a:t>
            </a:r>
            <a:r>
              <a:rPr lang="en-US" sz="2400" dirty="0"/>
              <a:t>complaints about the status of their U.I. </a:t>
            </a:r>
            <a:r>
              <a:rPr lang="en-US" sz="2400" dirty="0" smtClean="0"/>
              <a:t>checks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Residents </a:t>
            </a:r>
            <a:r>
              <a:rPr lang="en-US" sz="2400" dirty="0"/>
              <a:t>are calling and not getting a </a:t>
            </a:r>
            <a:r>
              <a:rPr lang="en-US" sz="2400" dirty="0" smtClean="0"/>
              <a:t>response 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No </a:t>
            </a:r>
            <a:r>
              <a:rPr lang="en-US" sz="2400" dirty="0"/>
              <a:t>one is answering the </a:t>
            </a:r>
            <a:r>
              <a:rPr lang="en-US" sz="2400" dirty="0" smtClean="0"/>
              <a:t>telephone</a:t>
            </a:r>
            <a:endParaRPr lang="en-US" sz="2400" dirty="0"/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Disqualifying </a:t>
            </a:r>
            <a:r>
              <a:rPr lang="en-US" sz="2400" dirty="0"/>
              <a:t>eligible claims and not being given any </a:t>
            </a:r>
            <a:r>
              <a:rPr lang="en-US" sz="2400" dirty="0" smtClean="0"/>
              <a:t>reason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 smtClean="0"/>
              <a:t>What </a:t>
            </a:r>
            <a:r>
              <a:rPr lang="en-US" sz="2400" dirty="0"/>
              <a:t>can they do to re-apply if eligible?</a:t>
            </a:r>
          </a:p>
          <a:p>
            <a:r>
              <a:rPr lang="en-US" b="1" dirty="0"/>
              <a:t> </a:t>
            </a:r>
            <a:endParaRPr lang="en-US" b="1" dirty="0" smtClean="0"/>
          </a:p>
          <a:p>
            <a:endParaRPr lang="en-US" dirty="0"/>
          </a:p>
          <a:p>
            <a:r>
              <a:rPr lang="en-US" sz="2000" b="1" dirty="0">
                <a:solidFill>
                  <a:srgbClr val="FF0000"/>
                </a:solidFill>
              </a:rPr>
              <a:t>Corrective </a:t>
            </a:r>
            <a:r>
              <a:rPr lang="en-US" sz="2000" b="1" dirty="0" smtClean="0">
                <a:solidFill>
                  <a:srgbClr val="FF0000"/>
                </a:solidFill>
              </a:rPr>
              <a:t>Actions:</a:t>
            </a:r>
            <a:endParaRPr lang="en-US" sz="2000" b="1" dirty="0">
              <a:solidFill>
                <a:srgbClr val="FF0000"/>
              </a:solidFill>
            </a:endParaRPr>
          </a:p>
          <a:p>
            <a:pPr marL="283464" lvl="0" indent="-285750">
              <a:spcAft>
                <a:spcPts val="300"/>
              </a:spcAft>
              <a:buFont typeface="Arial" charset="0"/>
              <a:buChar char="•"/>
            </a:pPr>
            <a:r>
              <a:rPr lang="en-US" sz="2000" dirty="0" smtClean="0"/>
              <a:t>Hired </a:t>
            </a:r>
            <a:r>
              <a:rPr lang="en-US" sz="2000" dirty="0"/>
              <a:t>Retirees </a:t>
            </a:r>
            <a:r>
              <a:rPr lang="en-US" sz="2000" dirty="0" smtClean="0"/>
              <a:t>Intermittent </a:t>
            </a:r>
            <a:r>
              <a:rPr lang="en-US" sz="2000" dirty="0"/>
              <a:t>Staff</a:t>
            </a:r>
          </a:p>
          <a:p>
            <a:pPr marL="283464" lvl="0" indent="-285750">
              <a:spcAft>
                <a:spcPts val="300"/>
              </a:spcAft>
              <a:buFont typeface="Arial" charset="0"/>
              <a:buChar char="•"/>
            </a:pPr>
            <a:r>
              <a:rPr lang="en-US" sz="2000" dirty="0"/>
              <a:t>Pull Staff from Job Centers LMID and Other Divisions</a:t>
            </a:r>
          </a:p>
          <a:p>
            <a:pPr marL="283464" lvl="0" indent="-285750">
              <a:spcAft>
                <a:spcPts val="300"/>
              </a:spcAft>
              <a:buFont typeface="Arial" charset="0"/>
              <a:buChar char="•"/>
            </a:pPr>
            <a:r>
              <a:rPr lang="en-US" sz="2000" dirty="0"/>
              <a:t>Trained all Staff on New Requirements</a:t>
            </a:r>
          </a:p>
          <a:p>
            <a:pPr marL="283464" lvl="0" indent="-285750">
              <a:spcAft>
                <a:spcPts val="300"/>
              </a:spcAft>
              <a:buFont typeface="Arial" charset="0"/>
              <a:buChar char="•"/>
            </a:pPr>
            <a:r>
              <a:rPr lang="en-US" sz="2000" dirty="0"/>
              <a:t>Made more Staff Available to Answer </a:t>
            </a:r>
            <a:r>
              <a:rPr lang="en-US" sz="2000" dirty="0" smtClean="0"/>
              <a:t>Telephones                                                              from </a:t>
            </a:r>
            <a:r>
              <a:rPr lang="en-US" sz="2000" dirty="0"/>
              <a:t>8:00 a.m. – 5:00 p.m.</a:t>
            </a:r>
          </a:p>
          <a:p>
            <a:endParaRPr lang="en-US" dirty="0"/>
          </a:p>
          <a:p>
            <a:r>
              <a:rPr lang="en-US" dirty="0"/>
              <a:t/>
            </a:r>
            <a:br>
              <a:rPr lang="en-US" dirty="0"/>
            </a:br>
            <a:r>
              <a:rPr lang="en-US" dirty="0"/>
              <a:t> 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5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02731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5240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Weekly Local Workforce Development Directors</a:t>
            </a:r>
            <a:b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Meetings with State Partnership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962400" y="2963716"/>
            <a:ext cx="5486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100" dirty="0"/>
              <a:t>National Emergency Grants</a:t>
            </a:r>
          </a:p>
          <a:p>
            <a:pPr marL="342900" lvl="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100" dirty="0"/>
              <a:t>Focus on National Stimulus Packages</a:t>
            </a:r>
          </a:p>
          <a:p>
            <a:pPr marL="342900" lvl="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100" dirty="0"/>
              <a:t>Discuss Complaints and Critical Issues</a:t>
            </a:r>
          </a:p>
          <a:p>
            <a:pPr marL="342900" lvl="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100" dirty="0"/>
              <a:t>Forwarding Complaints to </a:t>
            </a:r>
            <a:r>
              <a:rPr lang="en-US" sz="2100" cap="all" dirty="0" smtClean="0"/>
              <a:t>a</a:t>
            </a:r>
            <a:r>
              <a:rPr lang="en-US" sz="2100" dirty="0" smtClean="0"/>
              <a:t>dministration</a:t>
            </a:r>
            <a:endParaRPr lang="en-US" sz="21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895600"/>
            <a:ext cx="3373025" cy="21125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17786" y="2133600"/>
            <a:ext cx="8345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Weekly Meeting on Thursdays from Noon-2:00 PM</a:t>
            </a:r>
            <a:endParaRPr lang="en-US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6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817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Rapid Response Team Activities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820974"/>
            <a:ext cx="792480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As of March 19, 2020</a:t>
            </a:r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EEDD received </a:t>
            </a:r>
            <a:r>
              <a:rPr lang="en-US" sz="2400" b="1" u="sng" dirty="0" smtClean="0">
                <a:solidFill>
                  <a:srgbClr val="FF0000"/>
                </a:solidFill>
              </a:rPr>
              <a:t>36</a:t>
            </a:r>
            <a:r>
              <a:rPr lang="en-US" sz="2400" dirty="0"/>
              <a:t> </a:t>
            </a:r>
            <a:r>
              <a:rPr lang="en-US" sz="2400" dirty="0" smtClean="0"/>
              <a:t>Worker </a:t>
            </a:r>
            <a:r>
              <a:rPr lang="en-US" sz="2400" dirty="0"/>
              <a:t>Adjustment </a:t>
            </a:r>
            <a:r>
              <a:rPr lang="en-US" sz="2400" dirty="0" smtClean="0"/>
              <a:t>and</a:t>
            </a:r>
          </a:p>
          <a:p>
            <a:r>
              <a:rPr lang="en-US" sz="2400" dirty="0" smtClean="0"/>
              <a:t>Retraining </a:t>
            </a:r>
            <a:r>
              <a:rPr lang="en-US" sz="2400" dirty="0"/>
              <a:t>Notification </a:t>
            </a:r>
            <a:r>
              <a:rPr lang="en-US" sz="2400" dirty="0" smtClean="0"/>
              <a:t>(</a:t>
            </a:r>
            <a:r>
              <a:rPr lang="en-US" sz="2400" dirty="0"/>
              <a:t>WARN) </a:t>
            </a:r>
            <a:r>
              <a:rPr lang="en-US" sz="2400" dirty="0" smtClean="0"/>
              <a:t>Act Notices</a:t>
            </a:r>
            <a:endParaRPr lang="en-US" sz="2400" dirty="0"/>
          </a:p>
          <a:p>
            <a:r>
              <a:rPr lang="en-US" sz="2400" dirty="0"/>
              <a:t> </a:t>
            </a:r>
          </a:p>
          <a:p>
            <a:r>
              <a:rPr lang="en-US" sz="2400" dirty="0"/>
              <a:t>Displacing a total of </a:t>
            </a:r>
            <a:r>
              <a:rPr lang="en-US" sz="2400" b="1" u="sng" dirty="0">
                <a:solidFill>
                  <a:srgbClr val="FF0000"/>
                </a:solidFill>
              </a:rPr>
              <a:t>2,760</a:t>
            </a:r>
            <a:endParaRPr lang="en-US" sz="2400" b="1" dirty="0">
              <a:solidFill>
                <a:srgbClr val="FF0000"/>
              </a:solidFill>
            </a:endParaRPr>
          </a:p>
          <a:p>
            <a:r>
              <a:rPr lang="en-US" sz="1050" dirty="0"/>
              <a:t> </a:t>
            </a:r>
            <a:endParaRPr lang="en-US" sz="2400" dirty="0"/>
          </a:p>
          <a:p>
            <a:pPr marL="342900" lvl="0" indent="-342900">
              <a:buFont typeface="Arial" charset="0"/>
              <a:buChar char="•"/>
            </a:pPr>
            <a:r>
              <a:rPr lang="en-US" sz="1900" dirty="0"/>
              <a:t>Initiating contact with each employer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1900" dirty="0"/>
              <a:t>Releasing information packet with instructions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1900" dirty="0"/>
              <a:t>Scheduling </a:t>
            </a:r>
            <a:r>
              <a:rPr lang="en-US" sz="1900" dirty="0" smtClean="0"/>
              <a:t>interviews with </a:t>
            </a:r>
            <a:r>
              <a:rPr lang="en-US" sz="1900" dirty="0"/>
              <a:t>displaced workers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1900" dirty="0"/>
              <a:t>Orientation provided on-line certification and enrolled process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1900" dirty="0" smtClean="0"/>
              <a:t>Employers </a:t>
            </a:r>
            <a:r>
              <a:rPr lang="en-US" sz="1900" dirty="0"/>
              <a:t>are getting a special packet </a:t>
            </a:r>
            <a:r>
              <a:rPr lang="en-US" sz="1900" dirty="0" smtClean="0"/>
              <a:t>containing                                                         pertinent </a:t>
            </a:r>
            <a:r>
              <a:rPr lang="en-US" sz="1900" dirty="0"/>
              <a:t>information on the available resources</a:t>
            </a:r>
          </a:p>
          <a:p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> 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7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445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3716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1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Companies Currently Hiring in San Joaquin County</a:t>
            </a:r>
            <a:endParaRPr lang="en-US" sz="31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508945"/>
              </p:ext>
            </p:extLst>
          </p:nvPr>
        </p:nvGraphicFramePr>
        <p:xfrm>
          <a:off x="732324" y="1949190"/>
          <a:ext cx="6459450" cy="47531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3150"/>
                <a:gridCol w="1638266"/>
                <a:gridCol w="2668034"/>
              </a:tblGrid>
              <a:tr h="468847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Company</a:t>
                      </a:r>
                      <a:endParaRPr lang="en-US" sz="1300" dirty="0"/>
                    </a:p>
                  </a:txBody>
                  <a:tcPr marL="85246" marR="85246" marT="42622" marB="42622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Location</a:t>
                      </a:r>
                      <a:endParaRPr lang="en-US" sz="1300" dirty="0"/>
                    </a:p>
                  </a:txBody>
                  <a:tcPr marL="85246" marR="85246" marT="42622" marB="42622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Approximate</a:t>
                      </a:r>
                      <a:r>
                        <a:rPr lang="en-US" sz="1300" baseline="0" dirty="0" smtClean="0"/>
                        <a:t> Amount Available</a:t>
                      </a:r>
                      <a:endParaRPr lang="en-US" sz="1300" dirty="0"/>
                    </a:p>
                  </a:txBody>
                  <a:tcPr marL="85246" marR="85246" marT="42622" marB="42622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Amazon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All Locations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Continuous</a:t>
                      </a:r>
                      <a:r>
                        <a:rPr lang="en-US" sz="1300" baseline="0" dirty="0" smtClean="0"/>
                        <a:t>/500+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Great Wolf Lodge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Manteca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500+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Costco Distribution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Tracy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50+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Safeway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All Locations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Continuous/400+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Walmart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All Locations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Continuous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480410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C&amp;S Wholesale/Tracy Logistics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Stockton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100+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Blue Line Distribution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Stockton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10+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err="1" smtClean="0"/>
                        <a:t>Simwon</a:t>
                      </a:r>
                      <a:r>
                        <a:rPr lang="en-US" sz="1300" dirty="0" smtClean="0"/>
                        <a:t> USA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Lathrop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50+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Xcel Logistics (FedEx)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Tracy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40+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Apria Healthcare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Stockton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100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JM Eagle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Stockton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20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  <a:tr h="345715"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Big Lots!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All Locations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  <a:tc>
                  <a:txBody>
                    <a:bodyPr/>
                    <a:lstStyle/>
                    <a:p>
                      <a:r>
                        <a:rPr lang="en-US" sz="1300" dirty="0" smtClean="0"/>
                        <a:t>50-75</a:t>
                      </a:r>
                      <a:endParaRPr lang="en-US" sz="1300" dirty="0"/>
                    </a:p>
                  </a:txBody>
                  <a:tcPr marL="85246" marR="85246" marT="42622" marB="42622"/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52400" y="1447800"/>
            <a:ext cx="8763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These are just a few of the companies hiring in San Joaquin County during COVID-19 crisis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8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78008" y="3352800"/>
            <a:ext cx="17293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1845</a:t>
            </a:r>
          </a:p>
          <a:p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</a:rPr>
              <a:t>Jobs Available</a:t>
            </a:r>
            <a:endParaRPr lang="en-US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8524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600200"/>
          </a:xfrm>
          <a:solidFill>
            <a:schemeClr val="accent1">
              <a:lumMod val="50000"/>
            </a:schemeClr>
          </a:solidFill>
        </p:spPr>
        <p:txBody>
          <a:bodyPr anchor="ctr">
            <a:normAutofit/>
          </a:bodyPr>
          <a:lstStyle/>
          <a:p>
            <a:pPr algn="ctr"/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San Joaquin County </a:t>
            </a:r>
            <a:r>
              <a:rPr lang="en-US" sz="3200" dirty="0" err="1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WorkNet</a:t>
            </a:r>
            <a:r>
              <a:rPr lang="en-US" sz="3200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Centers</a:t>
            </a:r>
            <a:endParaRPr lang="en-US" sz="2000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71800" y="1787317"/>
            <a:ext cx="5511801" cy="395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Delivery Essential Services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endParaRPr lang="en-US" sz="11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000" dirty="0" smtClean="0"/>
              <a:t>By </a:t>
            </a:r>
            <a:r>
              <a:rPr lang="en-US" sz="2000" dirty="0"/>
              <a:t>Appointment Only</a:t>
            </a:r>
          </a:p>
          <a:p>
            <a:pPr marL="342900" lvl="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000" dirty="0"/>
              <a:t>Tele-Conferencing, Text </a:t>
            </a:r>
            <a:r>
              <a:rPr lang="en-US" sz="2000" dirty="0" smtClean="0"/>
              <a:t>Messenger,                                  and </a:t>
            </a:r>
            <a:r>
              <a:rPr lang="en-US" sz="2000" dirty="0"/>
              <a:t>Telephone Communication</a:t>
            </a:r>
          </a:p>
          <a:p>
            <a:pPr marL="342900" lvl="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000" dirty="0"/>
              <a:t>On-Line Services Available through </a:t>
            </a:r>
            <a:r>
              <a:rPr lang="en-US" sz="2000" dirty="0" smtClean="0"/>
              <a:t>our website </a:t>
            </a:r>
            <a:r>
              <a:rPr lang="en-US" sz="2000" u="sng" dirty="0" smtClean="0">
                <a:hlinkClick r:id="rId2"/>
              </a:rPr>
              <a:t>www.sjcworknet.org</a:t>
            </a:r>
            <a:endParaRPr lang="en-US" sz="2000" dirty="0"/>
          </a:p>
          <a:p>
            <a:pPr marL="342900" lvl="0" indent="-342900">
              <a:spcAft>
                <a:spcPts val="1200"/>
              </a:spcAft>
              <a:buFont typeface="Arial" charset="0"/>
              <a:buChar char="•"/>
            </a:pPr>
            <a:r>
              <a:rPr lang="en-US" sz="2000" dirty="0"/>
              <a:t>WebEx – Interviews and Orientations</a:t>
            </a:r>
          </a:p>
          <a:p>
            <a:pPr marL="342900" lvl="0" indent="-342900">
              <a:buFont typeface="Arial" charset="0"/>
              <a:buChar char="•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Following an </a:t>
            </a:r>
            <a:r>
              <a:rPr lang="en-US" sz="2000" b="1" dirty="0" smtClean="0">
                <a:solidFill>
                  <a:schemeClr val="accent1">
                    <a:lumMod val="50000"/>
                  </a:schemeClr>
                </a:solidFill>
              </a:rPr>
              <a:t>Interview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000" dirty="0"/>
              <a:t>– </a:t>
            </a:r>
            <a:r>
              <a:rPr lang="en-US" sz="2000" dirty="0" smtClean="0"/>
              <a:t>Customers </a:t>
            </a:r>
            <a:r>
              <a:rPr lang="en-US" sz="2000" dirty="0"/>
              <a:t>Receive an Orientation Packet to Initiate the Intake and Certification </a:t>
            </a:r>
            <a:r>
              <a:rPr lang="en-US" sz="2000" dirty="0" smtClean="0"/>
              <a:t>Process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5943600"/>
            <a:ext cx="1498599" cy="797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81000" y="1905000"/>
            <a:ext cx="2336799" cy="1752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07757" y="3958328"/>
            <a:ext cx="2284789" cy="17135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77757" y="6488668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9</a:t>
            </a:r>
            <a:endParaRPr lang="en-US" sz="14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417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83929</TotalTime>
  <Words>875</Words>
  <Application>Microsoft Macintosh PowerPoint</Application>
  <PresentationFormat>On-screen Show (4:3)</PresentationFormat>
  <Paragraphs>270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Arial</vt:lpstr>
      <vt:lpstr>Calibri</vt:lpstr>
      <vt:lpstr>Calibri Light</vt:lpstr>
      <vt:lpstr>Courier New</vt:lpstr>
      <vt:lpstr>MS PGothic</vt:lpstr>
      <vt:lpstr>ＭＳ Ｐゴシック</vt:lpstr>
      <vt:lpstr>Times New Roman</vt:lpstr>
      <vt:lpstr>Office Theme</vt:lpstr>
      <vt:lpstr>PowerPoint Presentation</vt:lpstr>
      <vt:lpstr>Unemployment Insurance (UI) Claims State EDD Publishing UI Claims Data Each Thursday for the prior week</vt:lpstr>
      <vt:lpstr>2020 Unemployment Rate Comparisons Under Coronavirus (COVID-19) Pandemic Crisis</vt:lpstr>
      <vt:lpstr>Unemployment Insurance Benefit Package Under the COVID-19 Stimulus</vt:lpstr>
      <vt:lpstr>Unemployment Insurance Claims UI Complaints</vt:lpstr>
      <vt:lpstr>Weekly Local Workforce Development Directors Meetings with State Partnership</vt:lpstr>
      <vt:lpstr>Rapid Response Team Activities</vt:lpstr>
      <vt:lpstr>Companies Currently Hiring in San Joaquin County</vt:lpstr>
      <vt:lpstr>San Joaquin County WorkNet Centers</vt:lpstr>
      <vt:lpstr>San Joaquin County WorkNet Center Protocol Delivery of Essential Services</vt:lpstr>
      <vt:lpstr>San Joaquin County WorkNet Center Partner Collaboration &amp; Coordination Activities</vt:lpstr>
      <vt:lpstr>San Joaquin County WorkNet Center Delivering Business Service</vt:lpstr>
      <vt:lpstr>EDA’s Economic Development Center  Working With Businesses And Helping Them Access Available Resources</vt:lpstr>
      <vt:lpstr>Small Business Administration Stimulus Package Disaster Loans</vt:lpstr>
      <vt:lpstr>Small Business Development Center (SBDC)</vt:lpstr>
      <vt:lpstr>Revolving Loan Fund Program Emergency Protocols Under the Pandemic Crisis</vt:lpstr>
      <vt:lpstr>Economic Development Association Business Retention and Expansion Program</vt:lpstr>
      <vt:lpstr>What is the difference between a Furlough and a Layoff?</vt:lpstr>
      <vt:lpstr>What is the difference between a Furlough and a Layoff?</vt:lpstr>
      <vt:lpstr>Information Letters to Employers</vt:lpstr>
      <vt:lpstr>COVID-19 Special &amp; Competitive Grants</vt:lpstr>
      <vt:lpstr>Thank You For Your Time!</vt:lpstr>
    </vt:vector>
  </TitlesOfParts>
  <Company>sjceedd.org</Company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harechar</dc:creator>
  <cp:lastModifiedBy>Microsoft Office User</cp:lastModifiedBy>
  <cp:revision>1042</cp:revision>
  <cp:lastPrinted>2020-04-14T00:07:58Z</cp:lastPrinted>
  <dcterms:created xsi:type="dcterms:W3CDTF">2009-07-22T17:34:55Z</dcterms:created>
  <dcterms:modified xsi:type="dcterms:W3CDTF">2020-04-14T01:39:45Z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TC010690361033</vt:lpwstr>
  </property>
</Properties>
</file>